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7"/>
  </p:notesMasterIdLst>
  <p:sldIdLst>
    <p:sldId id="256" r:id="rId2"/>
    <p:sldId id="283" r:id="rId3"/>
    <p:sldId id="264" r:id="rId4"/>
    <p:sldId id="284" r:id="rId5"/>
    <p:sldId id="280" r:id="rId6"/>
    <p:sldId id="285" r:id="rId7"/>
    <p:sldId id="258" r:id="rId8"/>
    <p:sldId id="260" r:id="rId9"/>
    <p:sldId id="257" r:id="rId10"/>
    <p:sldId id="261" r:id="rId11"/>
    <p:sldId id="262" r:id="rId12"/>
    <p:sldId id="263" r:id="rId13"/>
    <p:sldId id="278" r:id="rId14"/>
    <p:sldId id="266" r:id="rId15"/>
    <p:sldId id="267" r:id="rId16"/>
    <p:sldId id="268" r:id="rId17"/>
    <p:sldId id="269" r:id="rId18"/>
    <p:sldId id="270" r:id="rId19"/>
    <p:sldId id="272" r:id="rId20"/>
    <p:sldId id="273" r:id="rId21"/>
    <p:sldId id="274" r:id="rId22"/>
    <p:sldId id="275" r:id="rId23"/>
    <p:sldId id="276" r:id="rId24"/>
    <p:sldId id="282" r:id="rId25"/>
    <p:sldId id="28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7" d="100"/>
          <a:sy n="87" d="100"/>
        </p:scale>
        <p:origin x="680" y="-4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0640AC-BFD1-440C-BBD8-851C1448ACC5}" type="datetimeFigureOut">
              <a:rPr lang="en-US" smtClean="0"/>
              <a:t>4/27/2020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3B6288-B599-4825-8568-D68F80077881}" type="slidenum">
              <a:rPr lang="en-US" smtClean="0"/>
              <a:t>‹#›</a:t>
            </a:fld>
            <a:endParaRPr lang="en-US"/>
          </a:p>
        </p:txBody>
      </p:sp>
    </p:spTree>
    <p:extLst>
      <p:ext uri="{BB962C8B-B14F-4D97-AF65-F5344CB8AC3E}">
        <p14:creationId xmlns:p14="http://schemas.microsoft.com/office/powerpoint/2010/main" val="1903622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camp professionals I can already guess that you are very passionate about making camp</a:t>
            </a:r>
            <a:r>
              <a:rPr lang="en-US" baseline="0" dirty="0" smtClean="0"/>
              <a:t> as fun as possible for all of your campers! </a:t>
            </a:r>
            <a:r>
              <a:rPr lang="en-US" baseline="0" dirty="0" err="1" smtClean="0"/>
              <a:t>Thuis</a:t>
            </a:r>
            <a:r>
              <a:rPr lang="en-US" baseline="0" dirty="0" smtClean="0"/>
              <a:t> year will be especially important as we all have been socially separated from friends and activities for several weeks and maybe even months. More so than ever kids will be looking forward to reuniting with friends, seeing all of you and getting out of the house! How can we make sure that this is a good experience for all campers from day one?</a:t>
            </a:r>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3</a:t>
            </a:fld>
            <a:endParaRPr lang="en-US"/>
          </a:p>
        </p:txBody>
      </p:sp>
    </p:spTree>
    <p:extLst>
      <p:ext uri="{BB962C8B-B14F-4D97-AF65-F5344CB8AC3E}">
        <p14:creationId xmlns:p14="http://schemas.microsoft.com/office/powerpoint/2010/main" val="141132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Glue Sticks/Glue Bottles; Some campers do not like different textures or getting dirty; What do you foresee as some problems?</a:t>
            </a:r>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15</a:t>
            </a:fld>
            <a:endParaRPr lang="en-US"/>
          </a:p>
        </p:txBody>
      </p:sp>
    </p:spTree>
    <p:extLst>
      <p:ext uri="{BB962C8B-B14F-4D97-AF65-F5344CB8AC3E}">
        <p14:creationId xmlns:p14="http://schemas.microsoft.com/office/powerpoint/2010/main" val="242319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17</a:t>
            </a:fld>
            <a:endParaRPr lang="en-US"/>
          </a:p>
        </p:txBody>
      </p:sp>
    </p:spTree>
    <p:extLst>
      <p:ext uri="{BB962C8B-B14F-4D97-AF65-F5344CB8AC3E}">
        <p14:creationId xmlns:p14="http://schemas.microsoft.com/office/powerpoint/2010/main" val="4017411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and end on time. Would have them march to the next activity while singing a song or seeing how quiet they could be. </a:t>
            </a:r>
            <a:r>
              <a:rPr lang="en-US" dirty="0" err="1" smtClean="0"/>
              <a:t>Stickers,etc</a:t>
            </a:r>
            <a:r>
              <a:rPr lang="en-US" dirty="0" smtClean="0"/>
              <a:t>.</a:t>
            </a:r>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18</a:t>
            </a:fld>
            <a:endParaRPr lang="en-US"/>
          </a:p>
        </p:txBody>
      </p:sp>
    </p:spTree>
    <p:extLst>
      <p:ext uri="{BB962C8B-B14F-4D97-AF65-F5344CB8AC3E}">
        <p14:creationId xmlns:p14="http://schemas.microsoft.com/office/powerpoint/2010/main" val="2634166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 tomorrow we won’t be going to the beach (Calm voice/short sentences)</a:t>
            </a:r>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19</a:t>
            </a:fld>
            <a:endParaRPr lang="en-US"/>
          </a:p>
        </p:txBody>
      </p:sp>
    </p:spTree>
    <p:extLst>
      <p:ext uri="{BB962C8B-B14F-4D97-AF65-F5344CB8AC3E}">
        <p14:creationId xmlns:p14="http://schemas.microsoft.com/office/powerpoint/2010/main" val="757715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the activity: I am allergic to strawberries</a:t>
            </a:r>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22</a:t>
            </a:fld>
            <a:endParaRPr lang="en-US"/>
          </a:p>
        </p:txBody>
      </p:sp>
    </p:spTree>
    <p:extLst>
      <p:ext uri="{BB962C8B-B14F-4D97-AF65-F5344CB8AC3E}">
        <p14:creationId xmlns:p14="http://schemas.microsoft.com/office/powerpoint/2010/main" val="2801088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Camp experiences and activities should be designed ahead of time to accommodate all abilities. Before your campers arrive in the morning look at your schedule and begin thinking about how you will include each of your campers in the days activity.</a:t>
            </a:r>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4</a:t>
            </a:fld>
            <a:endParaRPr lang="en-US"/>
          </a:p>
        </p:txBody>
      </p:sp>
    </p:spTree>
    <p:extLst>
      <p:ext uri="{BB962C8B-B14F-4D97-AF65-F5344CB8AC3E}">
        <p14:creationId xmlns:p14="http://schemas.microsoft.com/office/powerpoint/2010/main" val="1150559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a:t>
            </a:r>
            <a:r>
              <a:rPr lang="en-US" baseline="0" dirty="0" smtClean="0"/>
              <a:t> not assume that all of our campers know each other. It will be important to do ice breaker activities that encourage campers to get to know and interact with campers they may not usually interact with. Traditional camp activities that involve competition and elimination do not always provide campers with the same chances to participate and may often lead to campers feeling left out. Games that are too competitive end up separating campers by skill level</a:t>
            </a:r>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6</a:t>
            </a:fld>
            <a:endParaRPr lang="en-US"/>
          </a:p>
        </p:txBody>
      </p:sp>
    </p:spTree>
    <p:extLst>
      <p:ext uri="{BB962C8B-B14F-4D97-AF65-F5344CB8AC3E}">
        <p14:creationId xmlns:p14="http://schemas.microsoft.com/office/powerpoint/2010/main" val="272531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Demonstrate activities, if doing crafts bring in a model; Pair up students: allow students without disabilities to look for solutions to problems and for ways to enhance the participation of a partner without disabilities</a:t>
            </a:r>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8</a:t>
            </a:fld>
            <a:endParaRPr lang="en-US"/>
          </a:p>
        </p:txBody>
      </p:sp>
    </p:spTree>
    <p:extLst>
      <p:ext uri="{BB962C8B-B14F-4D97-AF65-F5344CB8AC3E}">
        <p14:creationId xmlns:p14="http://schemas.microsoft.com/office/powerpoint/2010/main" val="806869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campers also respond differently</a:t>
            </a:r>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9</a:t>
            </a:fld>
            <a:endParaRPr lang="en-US"/>
          </a:p>
        </p:txBody>
      </p:sp>
    </p:spTree>
    <p:extLst>
      <p:ext uri="{BB962C8B-B14F-4D97-AF65-F5344CB8AC3E}">
        <p14:creationId xmlns:p14="http://schemas.microsoft.com/office/powerpoint/2010/main" val="3120384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you add a rule to build cooperation? Can you add a rule to better include someone with slow reflexes? Can you add a rule to make this activity more engaging? </a:t>
            </a:r>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10</a:t>
            </a:fld>
            <a:endParaRPr lang="en-US"/>
          </a:p>
        </p:txBody>
      </p:sp>
    </p:spTree>
    <p:extLst>
      <p:ext uri="{BB962C8B-B14F-4D97-AF65-F5344CB8AC3E}">
        <p14:creationId xmlns:p14="http://schemas.microsoft.com/office/powerpoint/2010/main" val="2036729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different ways can you modify the equipment in Tennis?</a:t>
            </a:r>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11</a:t>
            </a:fld>
            <a:endParaRPr lang="en-US"/>
          </a:p>
        </p:txBody>
      </p:sp>
    </p:spTree>
    <p:extLst>
      <p:ext uri="{BB962C8B-B14F-4D97-AF65-F5344CB8AC3E}">
        <p14:creationId xmlns:p14="http://schemas.microsoft.com/office/powerpoint/2010/main" val="1146579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12</a:t>
            </a:fld>
            <a:endParaRPr lang="en-US"/>
          </a:p>
        </p:txBody>
      </p:sp>
    </p:spTree>
    <p:extLst>
      <p:ext uri="{BB962C8B-B14F-4D97-AF65-F5344CB8AC3E}">
        <p14:creationId xmlns:p14="http://schemas.microsoft.com/office/powerpoint/2010/main" val="1743241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Don’t Assume!</a:t>
            </a:r>
            <a:r>
              <a:rPr lang="en-US" b="1" dirty="0" smtClean="0"/>
              <a:t> Adapt when needed to increase a person's participation, success, and enjoyment.</a:t>
            </a:r>
            <a:r>
              <a:rPr lang="en-US" dirty="0" smtClean="0"/>
              <a:t> </a:t>
            </a:r>
            <a:br>
              <a:rPr lang="en-US" dirty="0" smtClean="0"/>
            </a:br>
            <a:r>
              <a:rPr lang="en-US" b="1" dirty="0" smtClean="0"/>
              <a:t>Adapt when needed to increase a person's participation, success, and enjoyment.</a:t>
            </a:r>
            <a:r>
              <a:rPr lang="en-US" dirty="0" smtClean="0"/>
              <a:t> </a:t>
            </a:r>
            <a:br>
              <a:rPr lang="en-US" dirty="0" smtClean="0"/>
            </a:b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73B6288-B599-4825-8568-D68F80077881}" type="slidenum">
              <a:rPr lang="en-US" smtClean="0"/>
              <a:t>13</a:t>
            </a:fld>
            <a:endParaRPr lang="en-US"/>
          </a:p>
        </p:txBody>
      </p:sp>
    </p:spTree>
    <p:extLst>
      <p:ext uri="{BB962C8B-B14F-4D97-AF65-F5344CB8AC3E}">
        <p14:creationId xmlns:p14="http://schemas.microsoft.com/office/powerpoint/2010/main" val="3950063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611CC8D4-3328-48AD-8FE1-8CB62113DED4}" type="datetimeFigureOut">
              <a:rPr lang="en-US" smtClean="0"/>
              <a:t>4/27/2020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E7F6655C-3C27-4CA1-96BC-8D4F1B449CAA}"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11CC8D4-3328-48AD-8FE1-8CB62113DED4}"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655C-3C27-4CA1-96BC-8D4F1B449CA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11CC8D4-3328-48AD-8FE1-8CB62113DED4}"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655C-3C27-4CA1-96BC-8D4F1B449CA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11CC8D4-3328-48AD-8FE1-8CB62113DED4}" type="datetimeFigureOut">
              <a:rPr lang="en-US" smtClean="0"/>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F6655C-3C27-4CA1-96BC-8D4F1B449CAA}"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11CC8D4-3328-48AD-8FE1-8CB62113DED4}" type="datetimeFigureOut">
              <a:rPr lang="en-US" smtClean="0"/>
              <a:t>4/27/2020</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E7F6655C-3C27-4CA1-96BC-8D4F1B449CA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11CC8D4-3328-48AD-8FE1-8CB62113DED4}"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6655C-3C27-4CA1-96BC-8D4F1B449CAA}"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611CC8D4-3328-48AD-8FE1-8CB62113DED4}" type="datetimeFigureOut">
              <a:rPr lang="en-US" smtClean="0"/>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F6655C-3C27-4CA1-96BC-8D4F1B449CAA}"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11CC8D4-3328-48AD-8FE1-8CB62113DED4}" type="datetimeFigureOut">
              <a:rPr lang="en-US" smtClean="0"/>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F6655C-3C27-4CA1-96BC-8D4F1B449CA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CC8D4-3328-48AD-8FE1-8CB62113DED4}" type="datetimeFigureOut">
              <a:rPr lang="en-US" smtClean="0"/>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F6655C-3C27-4CA1-96BC-8D4F1B449CA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11CC8D4-3328-48AD-8FE1-8CB62113DED4}" type="datetimeFigureOut">
              <a:rPr lang="en-US" smtClean="0"/>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F6655C-3C27-4CA1-96BC-8D4F1B449CAA}"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11CC8D4-3328-48AD-8FE1-8CB62113DED4}" type="datetimeFigureOut">
              <a:rPr lang="en-US" smtClean="0"/>
              <a:t>4/27/2020</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E7F6655C-3C27-4CA1-96BC-8D4F1B449CAA}"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611CC8D4-3328-48AD-8FE1-8CB62113DED4}" type="datetimeFigureOut">
              <a:rPr lang="en-US" smtClean="0"/>
              <a:t>4/27/2020</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E7F6655C-3C27-4CA1-96BC-8D4F1B449CA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hyperlink" Target="https://www.forbes.com/sites/robertszczerba/2016/06/07/experience-what-it-feels-like-to-have-autism/#6562e1054cb0" TargetMode="External"/><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5.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5.m4a"/><Relationship Id="rId7" Type="http://schemas.openxmlformats.org/officeDocument/2006/relationships/image" Target="../media/image3.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err="1" smtClean="0"/>
              <a:t>MaryJo</a:t>
            </a:r>
            <a:r>
              <a:rPr lang="en-US" dirty="0" smtClean="0"/>
              <a:t> </a:t>
            </a:r>
            <a:r>
              <a:rPr lang="en-US" dirty="0" err="1" smtClean="0"/>
              <a:t>Archambault</a:t>
            </a:r>
            <a:r>
              <a:rPr lang="en-US" dirty="0" smtClean="0"/>
              <a:t> CTRS, </a:t>
            </a:r>
            <a:r>
              <a:rPr lang="en-US" dirty="0" err="1" smtClean="0"/>
              <a:t>EdD</a:t>
            </a:r>
            <a:endParaRPr lang="en-US" dirty="0" smtClean="0"/>
          </a:p>
          <a:p>
            <a:r>
              <a:rPr lang="en-US" dirty="0" smtClean="0"/>
              <a:t>Southern CT State University</a:t>
            </a:r>
            <a:endParaRPr lang="en-US" dirty="0"/>
          </a:p>
        </p:txBody>
      </p:sp>
      <p:sp>
        <p:nvSpPr>
          <p:cNvPr id="2" name="Title 1"/>
          <p:cNvSpPr>
            <a:spLocks noGrp="1"/>
          </p:cNvSpPr>
          <p:nvPr>
            <p:ph type="ctrTitle"/>
          </p:nvPr>
        </p:nvSpPr>
        <p:spPr/>
        <p:txBody>
          <a:bodyPr/>
          <a:lstStyle/>
          <a:p>
            <a:r>
              <a:rPr lang="en-US" b="1" dirty="0" smtClean="0"/>
              <a:t>Strategies for Making Camp A Positive Experience for All!</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76400" y="5025045"/>
            <a:ext cx="406400" cy="406400"/>
          </a:xfrm>
          <a:prstGeom prst="rect">
            <a:avLst/>
          </a:prstGeom>
        </p:spPr>
      </p:pic>
    </p:spTree>
    <p:extLst>
      <p:ext uri="{BB962C8B-B14F-4D97-AF65-F5344CB8AC3E}">
        <p14:creationId xmlns:p14="http://schemas.microsoft.com/office/powerpoint/2010/main" val="1303183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Rules</a:t>
            </a:r>
            <a:endParaRPr lang="en-US" b="1" dirty="0"/>
          </a:p>
        </p:txBody>
      </p:sp>
      <p:sp>
        <p:nvSpPr>
          <p:cNvPr id="3" name="Content Placeholder 2"/>
          <p:cNvSpPr>
            <a:spLocks noGrp="1"/>
          </p:cNvSpPr>
          <p:nvPr>
            <p:ph sz="quarter" idx="1"/>
          </p:nvPr>
        </p:nvSpPr>
        <p:spPr/>
        <p:txBody>
          <a:bodyPr/>
          <a:lstStyle/>
          <a:p>
            <a:r>
              <a:rPr lang="en-US" dirty="0" smtClean="0"/>
              <a:t>Rules should be redefined to enhance the chance of participant success in an activity.</a:t>
            </a:r>
          </a:p>
          <a:p>
            <a:r>
              <a:rPr lang="en-US" dirty="0" smtClean="0"/>
              <a:t>If the activity is not engaging the participant, then change the conditions/rules</a:t>
            </a:r>
            <a:endParaRPr lang="en-US" dirty="0"/>
          </a:p>
          <a:p>
            <a:r>
              <a:rPr lang="en-US" dirty="0" smtClean="0"/>
              <a:t>Volleyball</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505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30786"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Equipment</a:t>
            </a:r>
            <a:endParaRPr lang="en-US" b="1" dirty="0"/>
          </a:p>
        </p:txBody>
      </p:sp>
      <p:sp>
        <p:nvSpPr>
          <p:cNvPr id="3" name="Content Placeholder 2"/>
          <p:cNvSpPr>
            <a:spLocks noGrp="1"/>
          </p:cNvSpPr>
          <p:nvPr>
            <p:ph sz="quarter" idx="1"/>
          </p:nvPr>
        </p:nvSpPr>
        <p:spPr/>
        <p:txBody>
          <a:bodyPr>
            <a:normAutofit/>
          </a:bodyPr>
          <a:lstStyle/>
          <a:p>
            <a:r>
              <a:rPr lang="en-US" dirty="0" smtClean="0"/>
              <a:t>use larger or brighter balls; </a:t>
            </a:r>
          </a:p>
          <a:p>
            <a:r>
              <a:rPr lang="en-US" dirty="0" smtClean="0"/>
              <a:t>use lighter and softer balls (sponge, balloons, beach balls); </a:t>
            </a:r>
          </a:p>
          <a:p>
            <a:r>
              <a:rPr lang="en-US" dirty="0" smtClean="0"/>
              <a:t>use shorter lighter racquets; </a:t>
            </a:r>
          </a:p>
          <a:p>
            <a:r>
              <a:rPr lang="en-US" dirty="0" smtClean="0"/>
              <a:t>use racquets with larger heads; </a:t>
            </a:r>
          </a:p>
          <a:p>
            <a:r>
              <a:rPr lang="en-US" dirty="0" smtClean="0"/>
              <a:t>lower the net or do not use a net; </a:t>
            </a:r>
          </a:p>
          <a:p>
            <a:r>
              <a:rPr lang="en-US" dirty="0" smtClean="0"/>
              <a:t>use brightly colored cones to mark out the boundaries of the court; </a:t>
            </a:r>
          </a:p>
          <a:p>
            <a:r>
              <a:rPr lang="en-US" dirty="0" smtClean="0"/>
              <a:t>low compression balls.</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2895600"/>
            <a:ext cx="406400" cy="406400"/>
          </a:xfrm>
          <a:prstGeom prst="rect">
            <a:avLst/>
          </a:prstGeom>
        </p:spPr>
      </p:pic>
    </p:spTree>
    <p:extLst>
      <p:ext uri="{BB962C8B-B14F-4D97-AF65-F5344CB8AC3E}">
        <p14:creationId xmlns:p14="http://schemas.microsoft.com/office/powerpoint/2010/main" val="90447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35190" fill="hold"/>
                                        <p:tgtEl>
                                          <p:spTgt spid="5"/>
                                        </p:tgtEl>
                                      </p:cBhvr>
                                    </p:cmd>
                                  </p:childTnLst>
                                </p:cTn>
                              </p:par>
                            </p:childTnLst>
                          </p:cTn>
                        </p:par>
                      </p:childTnLst>
                    </p:cTn>
                  </p:par>
                </p:childTnLst>
              </p:cTn>
              <p:nextCondLst>
                <p:cond evt="onClick" delay="0">
                  <p:tgtEl>
                    <p:spTgt spid="5"/>
                  </p:tgtEl>
                </p:cond>
              </p:nextCondLst>
            </p:seq>
            <p:audio>
              <p:cMediaNode vol="80000">
                <p:cTn id="38"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Environment</a:t>
            </a:r>
            <a:endParaRPr lang="en-US" b="1" dirty="0"/>
          </a:p>
        </p:txBody>
      </p:sp>
      <p:sp>
        <p:nvSpPr>
          <p:cNvPr id="3" name="Content Placeholder 2"/>
          <p:cNvSpPr>
            <a:spLocks noGrp="1"/>
          </p:cNvSpPr>
          <p:nvPr>
            <p:ph sz="quarter" idx="1"/>
          </p:nvPr>
        </p:nvSpPr>
        <p:spPr/>
        <p:txBody>
          <a:bodyPr>
            <a:normAutofit fontScale="92500" lnSpcReduction="10000"/>
          </a:bodyPr>
          <a:lstStyle/>
          <a:p>
            <a:r>
              <a:rPr lang="en-US" b="1" dirty="0" smtClean="0"/>
              <a:t>The surface  </a:t>
            </a:r>
            <a:r>
              <a:rPr lang="en-US" dirty="0" smtClean="0"/>
              <a:t>(grass, concrete, sand) </a:t>
            </a:r>
          </a:p>
          <a:p>
            <a:r>
              <a:rPr lang="en-US" b="1" dirty="0" smtClean="0"/>
              <a:t>The lighting </a:t>
            </a:r>
            <a:r>
              <a:rPr lang="en-US" dirty="0"/>
              <a:t> </a:t>
            </a:r>
            <a:r>
              <a:rPr lang="en-US" dirty="0" smtClean="0"/>
              <a:t> (bright fluorescent lights, natural lights)</a:t>
            </a:r>
          </a:p>
          <a:p>
            <a:r>
              <a:rPr lang="en-US" b="1" dirty="0" smtClean="0"/>
              <a:t>The temperature</a:t>
            </a:r>
            <a:r>
              <a:rPr lang="en-US" dirty="0" smtClean="0"/>
              <a:t>  (hot or cold) </a:t>
            </a:r>
          </a:p>
          <a:p>
            <a:r>
              <a:rPr lang="en-US" b="1" dirty="0" smtClean="0"/>
              <a:t>The noise </a:t>
            </a:r>
            <a:r>
              <a:rPr lang="en-US" dirty="0" smtClean="0"/>
              <a:t> (background noise, loud or quiet) </a:t>
            </a:r>
          </a:p>
          <a:p>
            <a:r>
              <a:rPr lang="en-US" b="1" dirty="0" smtClean="0"/>
              <a:t>The organization  </a:t>
            </a:r>
            <a:r>
              <a:rPr lang="en-US" dirty="0" smtClean="0"/>
              <a:t>(cluttered or tidy) </a:t>
            </a:r>
          </a:p>
          <a:p>
            <a:r>
              <a:rPr lang="en-US" b="1" dirty="0" smtClean="0"/>
              <a:t>The number of people </a:t>
            </a:r>
            <a:r>
              <a:rPr lang="en-US" dirty="0" smtClean="0"/>
              <a:t>(many people around in close proximity or you might have the environment to yourself. Your group may be big or small) </a:t>
            </a:r>
          </a:p>
          <a:p>
            <a:r>
              <a:rPr lang="en-US" b="1" dirty="0" smtClean="0"/>
              <a:t>The unnecessary distractions </a:t>
            </a:r>
            <a:r>
              <a:rPr lang="en-US" dirty="0" smtClean="0"/>
              <a:t>(as unused equipment)</a:t>
            </a:r>
          </a:p>
          <a:p>
            <a:r>
              <a:rPr lang="en-US" dirty="0">
                <a:hlinkClick r:id="rId5"/>
              </a:rPr>
              <a:t>https://www.forbes.com/sites/robertszczerba/2016/06/07/experience-what-it-feels-like-to-have-autism/#6562e1054cb0</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2667000"/>
            <a:ext cx="406400" cy="406400"/>
          </a:xfrm>
          <a:prstGeom prst="rect">
            <a:avLst/>
          </a:prstGeom>
        </p:spPr>
      </p:pic>
    </p:spTree>
    <p:extLst>
      <p:ext uri="{BB962C8B-B14F-4D97-AF65-F5344CB8AC3E}">
        <p14:creationId xmlns:p14="http://schemas.microsoft.com/office/powerpoint/2010/main" val="67744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4"/>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0251" fill="hold"/>
                                        <p:tgtEl>
                                          <p:spTgt spid="4"/>
                                        </p:tgtEl>
                                      </p:cBhvr>
                                    </p:cmd>
                                  </p:childTnLst>
                                </p:cTn>
                              </p:par>
                            </p:childTnLst>
                          </p:cTn>
                        </p:par>
                      </p:childTnLst>
                    </p:cTn>
                  </p:par>
                </p:childTnLst>
              </p:cTn>
              <p:nextCondLst>
                <p:cond evt="onClick" delay="0">
                  <p:tgtEl>
                    <p:spTgt spid="4"/>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for Adapting Activities</a:t>
            </a:r>
            <a:endParaRPr lang="en-US" dirty="0"/>
          </a:p>
        </p:txBody>
      </p:sp>
      <p:sp>
        <p:nvSpPr>
          <p:cNvPr id="3" name="Content Placeholder 2"/>
          <p:cNvSpPr>
            <a:spLocks noGrp="1"/>
          </p:cNvSpPr>
          <p:nvPr>
            <p:ph sz="quarter" idx="1"/>
          </p:nvPr>
        </p:nvSpPr>
        <p:spPr/>
        <p:txBody>
          <a:bodyPr/>
          <a:lstStyle/>
          <a:p>
            <a:endParaRPr lang="en-US" b="1" dirty="0" smtClean="0"/>
          </a:p>
          <a:p>
            <a:r>
              <a:rPr lang="en-US" b="1" dirty="0" smtClean="0"/>
              <a:t>Principle </a:t>
            </a:r>
            <a:r>
              <a:rPr lang="en-US" b="1" dirty="0"/>
              <a:t>#1: Adapt only when </a:t>
            </a:r>
            <a:r>
              <a:rPr lang="en-US" b="1" dirty="0" smtClean="0"/>
              <a:t>necessary</a:t>
            </a:r>
          </a:p>
          <a:p>
            <a:r>
              <a:rPr lang="en-US" b="1" dirty="0"/>
              <a:t>Principle #2: Adapt on an individual </a:t>
            </a:r>
            <a:r>
              <a:rPr lang="en-US" b="1" dirty="0" smtClean="0"/>
              <a:t>basis</a:t>
            </a:r>
          </a:p>
          <a:p>
            <a:r>
              <a:rPr lang="en-US" b="1" dirty="0"/>
              <a:t>Principle #3: View any adaptations as temporary.</a:t>
            </a:r>
            <a:endParaRPr lang="en-US" b="1"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1428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3185" fill="hold"/>
                                        <p:tgtEl>
                                          <p:spTgt spid="4"/>
                                        </p:tgtEl>
                                      </p:cBhvr>
                                    </p:cmd>
                                  </p:childTnLst>
                                </p:cTn>
                              </p:par>
                            </p:childTnLst>
                          </p:cTn>
                        </p:par>
                      </p:childTnLst>
                    </p:cTn>
                  </p:par>
                </p:childTnLst>
              </p:cTn>
              <p:nextCondLst>
                <p:cond evt="onClick" delay="0">
                  <p:tgtEl>
                    <p:spTgt spid="4"/>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Creating A Good Experience for ALL Campers!</a:t>
            </a:r>
            <a:endParaRPr lang="en-US" b="1" dirty="0"/>
          </a:p>
        </p:txBody>
      </p:sp>
      <p:sp>
        <p:nvSpPr>
          <p:cNvPr id="3" name="Content Placeholder 2"/>
          <p:cNvSpPr>
            <a:spLocks noGrp="1"/>
          </p:cNvSpPr>
          <p:nvPr>
            <p:ph sz="quarter" idx="1"/>
          </p:nvPr>
        </p:nvSpPr>
        <p:spPr/>
        <p:txBody>
          <a:bodyPr/>
          <a:lstStyle/>
          <a:p>
            <a:pPr marL="0" indent="0">
              <a:buNone/>
            </a:pPr>
            <a:r>
              <a:rPr lang="en-US" dirty="0" smtClean="0"/>
              <a:t>“As long as emphasis is placed on participants contributing to the best of their abilities, every participant becomes a successful contributor to the program” </a:t>
            </a:r>
            <a:r>
              <a:rPr lang="en-US" sz="1800" dirty="0" smtClean="0"/>
              <a:t>(Miller &amp; </a:t>
            </a:r>
            <a:r>
              <a:rPr lang="en-US" sz="1800" dirty="0" err="1" smtClean="0"/>
              <a:t>Schleien</a:t>
            </a:r>
            <a:r>
              <a:rPr lang="en-US" sz="1800" dirty="0" smtClean="0"/>
              <a:t>, 2000)</a:t>
            </a:r>
            <a:endParaRPr lang="en-US" sz="1800" dirty="0"/>
          </a:p>
        </p:txBody>
      </p:sp>
    </p:spTree>
    <p:extLst>
      <p:ext uri="{BB962C8B-B14F-4D97-AF65-F5344CB8AC3E}">
        <p14:creationId xmlns:p14="http://schemas.microsoft.com/office/powerpoint/2010/main" val="4211688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Arts &amp; Crafts</a:t>
            </a:r>
            <a:endParaRPr lang="en-US" b="1" dirty="0"/>
          </a:p>
        </p:txBody>
      </p:sp>
      <p:sp>
        <p:nvSpPr>
          <p:cNvPr id="3" name="Content Placeholder 2"/>
          <p:cNvSpPr>
            <a:spLocks noGrp="1"/>
          </p:cNvSpPr>
          <p:nvPr>
            <p:ph sz="quarter" idx="1"/>
          </p:nvPr>
        </p:nvSpPr>
        <p:spPr/>
        <p:txBody>
          <a:bodyPr/>
          <a:lstStyle/>
          <a:p>
            <a:r>
              <a:rPr lang="en-US" dirty="0" smtClean="0"/>
              <a:t>Pair up campers for extra assistance</a:t>
            </a:r>
          </a:p>
          <a:p>
            <a:r>
              <a:rPr lang="en-US" dirty="0" smtClean="0"/>
              <a:t>Have different forms of art supplies</a:t>
            </a:r>
          </a:p>
          <a:p>
            <a:r>
              <a:rPr lang="en-US" dirty="0" smtClean="0"/>
              <a:t>Have gloves on hand</a:t>
            </a:r>
          </a:p>
          <a:p>
            <a:r>
              <a:rPr lang="en-US" dirty="0" smtClean="0"/>
              <a:t>Have a project related to a topic they are interested in (Power Rangers)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6431099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Active Games</a:t>
            </a:r>
            <a:endParaRPr lang="en-US" b="1" dirty="0"/>
          </a:p>
        </p:txBody>
      </p:sp>
      <p:sp>
        <p:nvSpPr>
          <p:cNvPr id="3" name="Content Placeholder 2"/>
          <p:cNvSpPr>
            <a:spLocks noGrp="1"/>
          </p:cNvSpPr>
          <p:nvPr>
            <p:ph sz="quarter" idx="1"/>
          </p:nvPr>
        </p:nvSpPr>
        <p:spPr/>
        <p:txBody>
          <a:bodyPr/>
          <a:lstStyle/>
          <a:p>
            <a:r>
              <a:rPr lang="en-US" dirty="0" smtClean="0"/>
              <a:t>Keep it consistent! Many campers benefit from knowing what to expect, including rules and expectations, what types of activities they will be doing, what types of noises they may hear.</a:t>
            </a:r>
          </a:p>
          <a:p>
            <a:r>
              <a:rPr lang="en-US" dirty="0" smtClean="0"/>
              <a:t>Have campers pair up so partners can assist each other.</a:t>
            </a:r>
          </a:p>
          <a:p>
            <a:r>
              <a:rPr lang="en-US" dirty="0" smtClean="0"/>
              <a:t>Use simple visual reminders and cues to help campers remember steps, rules or movements.</a:t>
            </a:r>
          </a:p>
          <a:p>
            <a:r>
              <a:rPr lang="en-US" dirty="0" smtClean="0"/>
              <a:t>Designate a quiet area where campers can take a break from the commotion</a:t>
            </a:r>
          </a:p>
          <a:p>
            <a:r>
              <a:rPr lang="en-US" dirty="0" smtClean="0"/>
              <a:t>Use smaller playing areas with well defined boundaries.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2743200"/>
            <a:ext cx="406400" cy="406400"/>
          </a:xfrm>
          <a:prstGeom prst="rect">
            <a:avLst/>
          </a:prstGeom>
        </p:spPr>
      </p:pic>
    </p:spTree>
    <p:extLst>
      <p:ext uri="{BB962C8B-B14F-4D97-AF65-F5344CB8AC3E}">
        <p14:creationId xmlns:p14="http://schemas.microsoft.com/office/powerpoint/2010/main" val="491868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Considerations</a:t>
            </a:r>
            <a:endParaRPr lang="en-US" b="1" dirty="0"/>
          </a:p>
        </p:txBody>
      </p:sp>
      <p:sp>
        <p:nvSpPr>
          <p:cNvPr id="3" name="Content Placeholder 2"/>
          <p:cNvSpPr>
            <a:spLocks noGrp="1"/>
          </p:cNvSpPr>
          <p:nvPr>
            <p:ph sz="quarter" idx="1"/>
          </p:nvPr>
        </p:nvSpPr>
        <p:spPr/>
        <p:txBody>
          <a:bodyPr/>
          <a:lstStyle/>
          <a:p>
            <a:r>
              <a:rPr lang="en-US" dirty="0" smtClean="0"/>
              <a:t>Transitioning From One Activity to Another</a:t>
            </a:r>
          </a:p>
          <a:p>
            <a:r>
              <a:rPr lang="en-US" dirty="0" smtClean="0"/>
              <a:t>Having Fidgets</a:t>
            </a:r>
          </a:p>
          <a:p>
            <a:r>
              <a:rPr lang="en-US" dirty="0" smtClean="0"/>
              <a:t>Picture Schedules</a:t>
            </a:r>
          </a:p>
          <a:p>
            <a:r>
              <a:rPr lang="en-US" dirty="0" smtClean="0"/>
              <a:t>Switch Up Activities and Groups</a:t>
            </a:r>
          </a:p>
          <a:p>
            <a:r>
              <a:rPr lang="en-US" dirty="0" smtClean="0"/>
              <a:t>Emphasize teamwork and good sportsmanship</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1891" y="3886200"/>
            <a:ext cx="406400" cy="406400"/>
          </a:xfrm>
          <a:prstGeom prst="rect">
            <a:avLst/>
          </a:prstGeom>
        </p:spPr>
      </p:pic>
    </p:spTree>
    <p:extLst>
      <p:ext uri="{BB962C8B-B14F-4D97-AF65-F5344CB8AC3E}">
        <p14:creationId xmlns:p14="http://schemas.microsoft.com/office/powerpoint/2010/main" val="1540961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Behaviors</a:t>
            </a:r>
            <a:endParaRPr lang="en-US" b="1" dirty="0"/>
          </a:p>
        </p:txBody>
      </p:sp>
      <p:sp>
        <p:nvSpPr>
          <p:cNvPr id="3" name="Content Placeholder 2"/>
          <p:cNvSpPr>
            <a:spLocks noGrp="1"/>
          </p:cNvSpPr>
          <p:nvPr>
            <p:ph sz="quarter" idx="1"/>
          </p:nvPr>
        </p:nvSpPr>
        <p:spPr/>
        <p:txBody>
          <a:bodyPr/>
          <a:lstStyle/>
          <a:p>
            <a:r>
              <a:rPr lang="en-US" dirty="0" smtClean="0"/>
              <a:t>Clear Expectations &amp; Consequences</a:t>
            </a:r>
          </a:p>
          <a:p>
            <a:r>
              <a:rPr lang="en-US" dirty="0" smtClean="0"/>
              <a:t>Structure Activities</a:t>
            </a:r>
          </a:p>
          <a:p>
            <a:r>
              <a:rPr lang="en-US" dirty="0" smtClean="0"/>
              <a:t>Good Transitions Between Activities</a:t>
            </a:r>
          </a:p>
          <a:p>
            <a:r>
              <a:rPr lang="en-US" dirty="0" err="1" smtClean="0"/>
              <a:t>Reinforcers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124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4645" fill="hold"/>
                                        <p:tgtEl>
                                          <p:spTgt spid="4"/>
                                        </p:tgtEl>
                                      </p:cBhvr>
                                    </p:cmd>
                                  </p:childTnLst>
                                </p:cTn>
                              </p:par>
                            </p:childTnLst>
                          </p:cTn>
                        </p:par>
                      </p:childTnLst>
                    </p:cTn>
                  </p:par>
                </p:childTnLst>
              </p:cTn>
              <p:nextCondLst>
                <p:cond evt="onClick" delay="0">
                  <p:tgtEl>
                    <p:spTgt spid="4"/>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Difficulty with Changes in Routine</a:t>
            </a:r>
            <a:endParaRPr lang="en-US" b="1" dirty="0"/>
          </a:p>
        </p:txBody>
      </p:sp>
      <p:sp>
        <p:nvSpPr>
          <p:cNvPr id="3" name="Content Placeholder 2"/>
          <p:cNvSpPr>
            <a:spLocks noGrp="1"/>
          </p:cNvSpPr>
          <p:nvPr>
            <p:ph sz="quarter" idx="1"/>
          </p:nvPr>
        </p:nvSpPr>
        <p:spPr/>
        <p:txBody>
          <a:bodyPr/>
          <a:lstStyle/>
          <a:p>
            <a:r>
              <a:rPr lang="en-US" dirty="0" smtClean="0"/>
              <a:t>Try to stick to a regular routine</a:t>
            </a:r>
          </a:p>
          <a:p>
            <a:r>
              <a:rPr lang="en-US" dirty="0" smtClean="0"/>
              <a:t>Give frequent reminders that their may be changes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984484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Learn three ways to modify an activity</a:t>
            </a:r>
          </a:p>
          <a:p>
            <a:r>
              <a:rPr lang="en-US" dirty="0" smtClean="0"/>
              <a:t>Identify two things you can do to increase positive experiences.</a:t>
            </a:r>
            <a:endParaRPr lang="en-US" dirty="0"/>
          </a:p>
          <a:p>
            <a:r>
              <a:rPr lang="en-US" dirty="0" smtClean="0"/>
              <a:t>Identify small changes to enhance the camp </a:t>
            </a:r>
            <a:r>
              <a:rPr lang="en-US" dirty="0" smtClean="0"/>
              <a:t>experience for all campers</a:t>
            </a:r>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62400" y="5486400"/>
            <a:ext cx="406400" cy="406400"/>
          </a:xfrm>
          <a:prstGeom prst="rect">
            <a:avLst/>
          </a:prstGeom>
        </p:spPr>
      </p:pic>
    </p:spTree>
    <p:extLst>
      <p:ext uri="{BB962C8B-B14F-4D97-AF65-F5344CB8AC3E}">
        <p14:creationId xmlns:p14="http://schemas.microsoft.com/office/powerpoint/2010/main" val="2305347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Intense Interests/Focused on One Thing</a:t>
            </a:r>
            <a:endParaRPr lang="en-US" b="1" dirty="0"/>
          </a:p>
        </p:txBody>
      </p:sp>
      <p:sp>
        <p:nvSpPr>
          <p:cNvPr id="3" name="Content Placeholder 2"/>
          <p:cNvSpPr>
            <a:spLocks noGrp="1"/>
          </p:cNvSpPr>
          <p:nvPr>
            <p:ph sz="quarter" idx="1"/>
          </p:nvPr>
        </p:nvSpPr>
        <p:spPr/>
        <p:txBody>
          <a:bodyPr/>
          <a:lstStyle/>
          <a:p>
            <a:r>
              <a:rPr lang="en-US" dirty="0" smtClean="0"/>
              <a:t>Ask the parents if there are any techniques they use</a:t>
            </a:r>
          </a:p>
          <a:p>
            <a:r>
              <a:rPr lang="en-US" dirty="0" smtClean="0"/>
              <a:t>Try saying, “We can talk about … after you play the game for ten minutes”</a:t>
            </a:r>
          </a:p>
          <a:p>
            <a:r>
              <a:rPr lang="en-US" dirty="0" smtClean="0"/>
              <a:t>Try redirecting the camper, “It’s your turn, roll the dice”</a:t>
            </a:r>
          </a:p>
          <a:p>
            <a:r>
              <a:rPr lang="en-US" dirty="0" smtClean="0"/>
              <a:t>Try saying, you can talk to me about …for two minutes but then we have to play the game”</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4038600"/>
            <a:ext cx="406400" cy="406400"/>
          </a:xfrm>
          <a:prstGeom prst="rect">
            <a:avLst/>
          </a:prstGeom>
        </p:spPr>
      </p:pic>
    </p:spTree>
    <p:extLst>
      <p:ext uri="{BB962C8B-B14F-4D97-AF65-F5344CB8AC3E}">
        <p14:creationId xmlns:p14="http://schemas.microsoft.com/office/powerpoint/2010/main" val="777112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Trouble Initiating and Maintaining Conversations or Engaging in Activity</a:t>
            </a:r>
            <a:endParaRPr lang="en-US" b="1" dirty="0"/>
          </a:p>
        </p:txBody>
      </p:sp>
      <p:sp>
        <p:nvSpPr>
          <p:cNvPr id="3" name="Content Placeholder 2"/>
          <p:cNvSpPr>
            <a:spLocks noGrp="1"/>
          </p:cNvSpPr>
          <p:nvPr>
            <p:ph sz="quarter" idx="1"/>
          </p:nvPr>
        </p:nvSpPr>
        <p:spPr/>
        <p:txBody>
          <a:bodyPr/>
          <a:lstStyle/>
          <a:p>
            <a:r>
              <a:rPr lang="en-US" dirty="0" smtClean="0"/>
              <a:t>Try to engage the camper by using his interest (Divide teams into Avenger Characters)</a:t>
            </a:r>
          </a:p>
          <a:p>
            <a:r>
              <a:rPr lang="en-US" dirty="0" smtClean="0"/>
              <a:t>Help connect the camper to others who have similar interests</a:t>
            </a:r>
          </a:p>
          <a:p>
            <a:r>
              <a:rPr lang="en-US" dirty="0" smtClean="0"/>
              <a:t>Provide “hands-on” activities to do together; which can be more successful than those requiring verbal directions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491061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You are Having Trouble Understanding Your Camper</a:t>
            </a:r>
            <a:endParaRPr lang="en-US" b="1" dirty="0"/>
          </a:p>
        </p:txBody>
      </p:sp>
      <p:sp>
        <p:nvSpPr>
          <p:cNvPr id="3" name="Content Placeholder 2"/>
          <p:cNvSpPr>
            <a:spLocks noGrp="1"/>
          </p:cNvSpPr>
          <p:nvPr>
            <p:ph sz="quarter" idx="1"/>
          </p:nvPr>
        </p:nvSpPr>
        <p:spPr/>
        <p:txBody>
          <a:bodyPr/>
          <a:lstStyle/>
          <a:p>
            <a:r>
              <a:rPr lang="en-US" dirty="0" smtClean="0"/>
              <a:t>Ask them to repeat themselves</a:t>
            </a:r>
          </a:p>
          <a:p>
            <a:r>
              <a:rPr lang="en-US" dirty="0" smtClean="0"/>
              <a:t>Slow down</a:t>
            </a:r>
          </a:p>
          <a:p>
            <a:r>
              <a:rPr lang="en-US" dirty="0" smtClean="0"/>
              <a:t>First Letter</a:t>
            </a:r>
          </a:p>
          <a:p>
            <a:r>
              <a:rPr lang="en-US" dirty="0" smtClean="0"/>
              <a:t>Write it down</a:t>
            </a:r>
          </a:p>
          <a:p>
            <a:r>
              <a:rPr lang="en-US" dirty="0" smtClean="0"/>
              <a:t>Be Patient</a:t>
            </a:r>
          </a:p>
          <a:p>
            <a:r>
              <a:rPr lang="en-US" b="1" dirty="0" smtClean="0"/>
              <a:t>Don’t Pretend you Understand!</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17759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61745" fill="hold"/>
                                        <p:tgtEl>
                                          <p:spTgt spid="4"/>
                                        </p:tgtEl>
                                      </p:cBhvr>
                                    </p:cmd>
                                  </p:childTnLst>
                                </p:cTn>
                              </p:par>
                            </p:childTnLst>
                          </p:cTn>
                        </p:par>
                      </p:childTnLst>
                    </p:cTn>
                  </p:par>
                </p:childTnLst>
              </p:cTn>
              <p:nextCondLst>
                <p:cond evt="onClick" delay="0">
                  <p:tgtEl>
                    <p:spTgt spid="4"/>
                  </p:tgtEl>
                </p:cond>
              </p:nextCondLst>
            </p:seq>
            <p:audio>
              <p:cMediaNode vol="80000">
                <p:cTn id="44"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Difficulty with Verbal Directions</a:t>
            </a:r>
            <a:endParaRPr lang="en-US" b="1" dirty="0"/>
          </a:p>
        </p:txBody>
      </p:sp>
      <p:sp>
        <p:nvSpPr>
          <p:cNvPr id="3" name="Content Placeholder 2"/>
          <p:cNvSpPr>
            <a:spLocks noGrp="1"/>
          </p:cNvSpPr>
          <p:nvPr>
            <p:ph sz="quarter" idx="1"/>
          </p:nvPr>
        </p:nvSpPr>
        <p:spPr/>
        <p:txBody>
          <a:bodyPr/>
          <a:lstStyle/>
          <a:p>
            <a:r>
              <a:rPr lang="en-US" dirty="0" smtClean="0"/>
              <a:t>Picture Schedule</a:t>
            </a:r>
          </a:p>
          <a:p>
            <a:r>
              <a:rPr lang="en-US" dirty="0" smtClean="0"/>
              <a:t>Written</a:t>
            </a:r>
          </a:p>
          <a:p>
            <a:r>
              <a:rPr lang="en-US" dirty="0" smtClean="0"/>
              <a:t>Model</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3544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58541" fill="hold"/>
                                        <p:tgtEl>
                                          <p:spTgt spid="4"/>
                                        </p:tgtEl>
                                      </p:cBhvr>
                                    </p:cmd>
                                  </p:childTnLst>
                                </p:cTn>
                              </p:par>
                            </p:childTnLst>
                          </p:cTn>
                        </p:par>
                      </p:childTnLst>
                    </p:cTn>
                  </p:par>
                </p:childTnLst>
              </p:cTn>
              <p:nextCondLst>
                <p:cond evt="onClick" delay="0">
                  <p:tgtEl>
                    <p:spTgt spid="4"/>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2163762"/>
          </a:xfrm>
        </p:spPr>
        <p:txBody>
          <a:bodyPr>
            <a:normAutofit/>
          </a:bodyPr>
          <a:lstStyle/>
          <a:p>
            <a:r>
              <a:rPr lang="en-US" b="1" dirty="0" smtClean="0"/>
              <a:t/>
            </a:r>
            <a:br>
              <a:rPr lang="en-US" b="1" dirty="0" smtClean="0"/>
            </a:br>
            <a:r>
              <a:rPr lang="en-US" b="1" dirty="0" smtClean="0"/>
              <a:t>!</a:t>
            </a:r>
            <a:endParaRPr lang="en-US" b="1" dirty="0"/>
          </a:p>
        </p:txBody>
      </p:sp>
      <p:sp>
        <p:nvSpPr>
          <p:cNvPr id="3" name="TextBox 2"/>
          <p:cNvSpPr txBox="1"/>
          <p:nvPr/>
        </p:nvSpPr>
        <p:spPr>
          <a:xfrm>
            <a:off x="6019800" y="5867400"/>
            <a:ext cx="2667000" cy="369332"/>
          </a:xfrm>
          <a:prstGeom prst="rect">
            <a:avLst/>
          </a:prstGeom>
          <a:noFill/>
        </p:spPr>
        <p:txBody>
          <a:bodyPr wrap="square" rtlCol="0">
            <a:spAutoFit/>
          </a:bodyPr>
          <a:lstStyle/>
          <a:p>
            <a:r>
              <a:rPr lang="en-US" b="1" dirty="0" smtClean="0">
                <a:latin typeface="Aharoni" panose="02010803020104030203" pitchFamily="2" charset="-79"/>
                <a:cs typeface="Aharoni" panose="02010803020104030203" pitchFamily="2" charset="-79"/>
              </a:rPr>
              <a:t>THANK YOU!!</a:t>
            </a:r>
            <a:endParaRPr lang="en-US" b="1" dirty="0">
              <a:latin typeface="Aharoni" panose="02010803020104030203" pitchFamily="2" charset="-79"/>
              <a:cs typeface="Aharoni" panose="02010803020104030203" pitchFamily="2" charset="-79"/>
            </a:endParaRPr>
          </a:p>
        </p:txBody>
      </p:sp>
      <p:pic>
        <p:nvPicPr>
          <p:cNvPr id="5" name="Content Placeholder 4" descr="Clickege: New Most Popular Post"/>
          <p:cNvPicPr>
            <a:picLocks noGrp="1" noChangeAspect="1"/>
          </p:cNvPicPr>
          <p:nvPr>
            <p:ph sz="quarter" idx="1"/>
          </p:nvPr>
        </p:nvPicPr>
        <p:blipFill>
          <a:blip r:embed="rId4">
            <a:extLst>
              <a:ext uri="{28A0092B-C50C-407E-A947-70E740481C1C}">
                <a14:useLocalDpi xmlns:a14="http://schemas.microsoft.com/office/drawing/2010/main" val="0"/>
              </a:ext>
            </a:extLst>
          </a:blip>
          <a:stretch>
            <a:fillRect/>
          </a:stretch>
        </p:blipFill>
        <p:spPr>
          <a:xfrm>
            <a:off x="1447800" y="152400"/>
            <a:ext cx="6081505" cy="4572000"/>
          </a:xfr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9400" y="2895600"/>
            <a:ext cx="406400" cy="406400"/>
          </a:xfrm>
          <a:prstGeom prst="rect">
            <a:avLst/>
          </a:prstGeom>
        </p:spPr>
      </p:pic>
    </p:spTree>
    <p:extLst>
      <p:ext uri="{BB962C8B-B14F-4D97-AF65-F5344CB8AC3E}">
        <p14:creationId xmlns:p14="http://schemas.microsoft.com/office/powerpoint/2010/main" val="433573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9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p:txBody>
          <a:bodyPr>
            <a:normAutofit fontScale="92500"/>
          </a:bodyPr>
          <a:lstStyle/>
          <a:p>
            <a:r>
              <a:rPr lang="en-US" dirty="0"/>
              <a:t>Henderson, K.; Whitaker, L.; </a:t>
            </a:r>
            <a:r>
              <a:rPr lang="en-US" dirty="0" err="1"/>
              <a:t>Bialeschki</a:t>
            </a:r>
            <a:r>
              <a:rPr lang="en-US" dirty="0"/>
              <a:t>, M.; </a:t>
            </a:r>
            <a:r>
              <a:rPr lang="en-US" dirty="0" err="1"/>
              <a:t>Scanlin</a:t>
            </a:r>
            <a:r>
              <a:rPr lang="en-US" dirty="0"/>
              <a:t>, M.; and Thurber, C. (2007). Summer Camp Experiences. Journal of Family Issues, 28(8), 987-1007.</a:t>
            </a:r>
            <a:endParaRPr lang="en-US" dirty="0" smtClean="0"/>
          </a:p>
          <a:p>
            <a:r>
              <a:rPr lang="en-US" dirty="0" err="1" smtClean="0"/>
              <a:t>Melikechi</a:t>
            </a:r>
            <a:r>
              <a:rPr lang="en-US" dirty="0" smtClean="0"/>
              <a:t>, L. (2015). A Guide to including children of all abilities in summer camps. </a:t>
            </a:r>
          </a:p>
          <a:p>
            <a:r>
              <a:rPr lang="en-US" dirty="0" smtClean="0"/>
              <a:t>National Inclusion Project (2011).Let’s ALL Play: Inclusion in recreational programs. National Inclusion Project: Research triangle Park, NC.</a:t>
            </a:r>
          </a:p>
          <a:p>
            <a:r>
              <a:rPr lang="en-US" dirty="0" err="1"/>
              <a:t>Siperstein</a:t>
            </a:r>
            <a:r>
              <a:rPr lang="en-US" dirty="0"/>
              <a:t>, G.; Glick, G.; and Parker, R. (2009). The social inclusion of children with intellectual disabilities in a recreational setting. Intellectual and Developmental Disabilities</a:t>
            </a:r>
            <a:endParaRPr lang="en-US" dirty="0"/>
          </a:p>
        </p:txBody>
      </p:sp>
    </p:spTree>
    <p:extLst>
      <p:ext uri="{BB962C8B-B14F-4D97-AF65-F5344CB8AC3E}">
        <p14:creationId xmlns:p14="http://schemas.microsoft.com/office/powerpoint/2010/main" val="2764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Welcome!</a:t>
            </a:r>
            <a:endParaRPr lang="en-US" b="1" dirty="0"/>
          </a:p>
        </p:txBody>
      </p:sp>
      <p:sp>
        <p:nvSpPr>
          <p:cNvPr id="3" name="Content Placeholder 2"/>
          <p:cNvSpPr>
            <a:spLocks noGrp="1"/>
          </p:cNvSpPr>
          <p:nvPr>
            <p:ph sz="quarter" idx="1"/>
          </p:nvPr>
        </p:nvSpPr>
        <p:spPr/>
        <p:txBody>
          <a:bodyPr/>
          <a:lstStyle/>
          <a:p>
            <a:r>
              <a:rPr lang="en-US" dirty="0" smtClean="0"/>
              <a:t>Importance </a:t>
            </a:r>
            <a:r>
              <a:rPr lang="en-US" dirty="0" smtClean="0"/>
              <a:t>of creating a good experience from the first day!</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57703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6358" fill="hold"/>
                                        <p:tgtEl>
                                          <p:spTgt spid="4"/>
                                        </p:tgtEl>
                                      </p:cBhvr>
                                    </p:cmd>
                                  </p:childTnLst>
                                </p:cTn>
                              </p:par>
                            </p:childTnLst>
                          </p:cTn>
                        </p:par>
                      </p:childTnLst>
                    </p:cTn>
                  </p:par>
                </p:childTnLst>
              </p:cTn>
              <p:nextCondLst>
                <p:cond evt="onClick" delay="0">
                  <p:tgtEl>
                    <p:spTgt spid="4"/>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i="1" dirty="0" smtClean="0"/>
              <a:t>“It’s not about adding people in after the fact. It’s about planning for differences up front.”</a:t>
            </a:r>
            <a:endParaRPr lang="en-US" b="1" i="1" dirty="0"/>
          </a:p>
        </p:txBody>
      </p:sp>
      <p:sp>
        <p:nvSpPr>
          <p:cNvPr id="5" name="Text Placeholder 4"/>
          <p:cNvSpPr>
            <a:spLocks noGrp="1"/>
          </p:cNvSpPr>
          <p:nvPr>
            <p:ph type="body" idx="1"/>
          </p:nvPr>
        </p:nvSpPr>
        <p:spPr/>
        <p:txBody>
          <a:bodyPr>
            <a:normAutofit/>
          </a:bodyPr>
          <a:lstStyle/>
          <a:p>
            <a:r>
              <a:rPr lang="en-US" sz="1600" dirty="0" smtClean="0"/>
              <a:t>Dr. Laura </a:t>
            </a:r>
            <a:r>
              <a:rPr lang="en-US" sz="1600" dirty="0" err="1" smtClean="0"/>
              <a:t>Eisenman</a:t>
            </a:r>
            <a:r>
              <a:rPr lang="en-US" sz="1600" dirty="0" smtClean="0"/>
              <a:t>, Associate Professor, University of Delaware</a:t>
            </a:r>
            <a:endParaRPr lang="en-US" sz="1600" dirty="0"/>
          </a:p>
        </p:txBody>
      </p:sp>
      <p:pic>
        <p:nvPicPr>
          <p:cNvPr id="7" name="Picture 6" descr="Special needs education - Spanish4Kiddos Tutor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00" y="3124200"/>
            <a:ext cx="4635062" cy="2890345"/>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8800" y="3225800"/>
            <a:ext cx="406400" cy="406400"/>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22313" y="3683000"/>
            <a:ext cx="406400" cy="406400"/>
          </a:xfrm>
          <a:prstGeom prst="rect">
            <a:avLst/>
          </a:prstGeom>
        </p:spPr>
      </p:pic>
    </p:spTree>
    <p:extLst>
      <p:ext uri="{BB962C8B-B14F-4D97-AF65-F5344CB8AC3E}">
        <p14:creationId xmlns:p14="http://schemas.microsoft.com/office/powerpoint/2010/main" val="3835004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5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020"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2239962"/>
          </a:xfrm>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b="1" dirty="0" smtClean="0"/>
              <a:t>Why </a:t>
            </a:r>
            <a:r>
              <a:rPr lang="en-US" b="1" dirty="0"/>
              <a:t>might </a:t>
            </a:r>
            <a:r>
              <a:rPr lang="en-US" b="1" dirty="0" smtClean="0"/>
              <a:t>camp be </a:t>
            </a:r>
            <a:r>
              <a:rPr lang="en-US" b="1" dirty="0"/>
              <a:t>even more important for campers with disabilities</a:t>
            </a:r>
            <a:r>
              <a:rPr lang="en-US" b="1" dirty="0" smtClean="0"/>
              <a:t>?</a:t>
            </a:r>
            <a:endParaRPr lang="en-US" b="1" dirty="0"/>
          </a:p>
        </p:txBody>
      </p:sp>
      <p:sp>
        <p:nvSpPr>
          <p:cNvPr id="3" name="Content Placeholder 2"/>
          <p:cNvSpPr>
            <a:spLocks noGrp="1"/>
          </p:cNvSpPr>
          <p:nvPr>
            <p:ph sz="quarter" idx="1"/>
          </p:nvPr>
        </p:nvSpPr>
        <p:spPr/>
        <p:txBody>
          <a:bodyPr/>
          <a:lstStyle/>
          <a:p>
            <a:endParaRPr lang="en-US" dirty="0"/>
          </a:p>
          <a:p>
            <a:endParaRPr lang="en-US" dirty="0"/>
          </a:p>
        </p:txBody>
      </p:sp>
      <p:pic>
        <p:nvPicPr>
          <p:cNvPr id="1026" name="Picture 2" descr="C:\Users\User\AppData\Local\Microsoft\Windows\INetCache\IE\4SCUWUCE\question-mark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124200"/>
            <a:ext cx="4762500" cy="35687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048492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Creating an Inclusive Experience from Day one!</a:t>
            </a:r>
            <a:endParaRPr lang="en-US" b="1" dirty="0"/>
          </a:p>
        </p:txBody>
      </p:sp>
      <p:sp>
        <p:nvSpPr>
          <p:cNvPr id="3" name="Content Placeholder 2"/>
          <p:cNvSpPr>
            <a:spLocks noGrp="1"/>
          </p:cNvSpPr>
          <p:nvPr>
            <p:ph sz="quarter" idx="1"/>
          </p:nvPr>
        </p:nvSpPr>
        <p:spPr/>
        <p:txBody>
          <a:bodyPr/>
          <a:lstStyle/>
          <a:p>
            <a:r>
              <a:rPr lang="en-US" dirty="0" smtClean="0"/>
              <a:t>Ice Breakers</a:t>
            </a:r>
          </a:p>
          <a:p>
            <a:r>
              <a:rPr lang="en-US" dirty="0" smtClean="0"/>
              <a:t>Cooperative Activities vs Competitive Activities</a:t>
            </a:r>
          </a:p>
          <a:p>
            <a:r>
              <a:rPr lang="en-US" dirty="0" smtClean="0"/>
              <a:t>Breaking Campers into Groups</a:t>
            </a:r>
          </a:p>
          <a:p>
            <a:pPr lvl="1"/>
            <a:r>
              <a:rPr lang="en-US" dirty="0" smtClean="0"/>
              <a:t>Use Birthdays</a:t>
            </a:r>
          </a:p>
          <a:p>
            <a:pPr lvl="1"/>
            <a:r>
              <a:rPr lang="en-US" dirty="0" smtClean="0"/>
              <a:t>Colors (Everyone wearing blue, </a:t>
            </a:r>
            <a:r>
              <a:rPr lang="en-US" dirty="0" err="1" smtClean="0"/>
              <a:t>etc</a:t>
            </a:r>
            <a:r>
              <a:rPr lang="en-US" dirty="0" smtClean="0"/>
              <a:t>)</a:t>
            </a:r>
          </a:p>
          <a:p>
            <a:r>
              <a:rPr lang="en-US" dirty="0" smtClean="0"/>
              <a:t>Creating Cohesion within Groups</a:t>
            </a:r>
          </a:p>
          <a:p>
            <a:pPr lvl="1"/>
            <a:r>
              <a:rPr lang="en-US" dirty="0" smtClean="0"/>
              <a:t>Team Names</a:t>
            </a:r>
          </a:p>
          <a:p>
            <a:pPr lvl="1"/>
            <a:r>
              <a:rPr lang="en-US" dirty="0" smtClean="0"/>
              <a:t>Chants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3657600"/>
            <a:ext cx="406400" cy="406400"/>
          </a:xfrm>
          <a:prstGeom prst="rect">
            <a:avLst/>
          </a:prstGeom>
        </p:spPr>
      </p:pic>
    </p:spTree>
    <p:extLst>
      <p:ext uri="{BB962C8B-B14F-4D97-AF65-F5344CB8AC3E}">
        <p14:creationId xmlns:p14="http://schemas.microsoft.com/office/powerpoint/2010/main" val="2914073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 Modifications</a:t>
            </a:r>
            <a:endParaRPr lang="en-US" dirty="0"/>
          </a:p>
        </p:txBody>
      </p:sp>
      <p:sp>
        <p:nvSpPr>
          <p:cNvPr id="3" name="Content Placeholder 2"/>
          <p:cNvSpPr>
            <a:spLocks noGrp="1"/>
          </p:cNvSpPr>
          <p:nvPr>
            <p:ph sz="quarter" idx="1"/>
          </p:nvPr>
        </p:nvSpPr>
        <p:spPr/>
        <p:txBody>
          <a:bodyPr/>
          <a:lstStyle/>
          <a:p>
            <a:r>
              <a:rPr lang="en-US" b="1" dirty="0" smtClean="0"/>
              <a:t>T</a:t>
            </a:r>
            <a:r>
              <a:rPr lang="en-US" dirty="0" smtClean="0"/>
              <a:t> </a:t>
            </a:r>
            <a:r>
              <a:rPr lang="en-US" dirty="0" err="1" smtClean="0"/>
              <a:t>eaching</a:t>
            </a:r>
            <a:r>
              <a:rPr lang="en-US" dirty="0" smtClean="0"/>
              <a:t> or Instructional Style</a:t>
            </a:r>
          </a:p>
          <a:p>
            <a:r>
              <a:rPr lang="en-US" b="1" dirty="0" smtClean="0"/>
              <a:t>R</a:t>
            </a:r>
            <a:r>
              <a:rPr lang="en-US" dirty="0" smtClean="0"/>
              <a:t> </a:t>
            </a:r>
            <a:r>
              <a:rPr lang="en-US" dirty="0" err="1" smtClean="0"/>
              <a:t>ules</a:t>
            </a:r>
            <a:endParaRPr lang="en-US" dirty="0" smtClean="0"/>
          </a:p>
          <a:p>
            <a:r>
              <a:rPr lang="en-US" b="1" dirty="0" smtClean="0"/>
              <a:t>E</a:t>
            </a:r>
            <a:r>
              <a:rPr lang="en-US" dirty="0" smtClean="0"/>
              <a:t> </a:t>
            </a:r>
            <a:r>
              <a:rPr lang="en-US" dirty="0" err="1" smtClean="0"/>
              <a:t>quipment</a:t>
            </a:r>
            <a:endParaRPr lang="en-US" dirty="0" smtClean="0"/>
          </a:p>
          <a:p>
            <a:r>
              <a:rPr lang="en-US" b="1" dirty="0" smtClean="0"/>
              <a:t>E</a:t>
            </a:r>
            <a:r>
              <a:rPr lang="en-US" dirty="0" smtClean="0"/>
              <a:t> </a:t>
            </a:r>
            <a:r>
              <a:rPr lang="en-US" dirty="0" err="1" smtClean="0"/>
              <a:t>nvironment</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91462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5677" fill="hold"/>
                                        <p:tgtEl>
                                          <p:spTgt spid="4"/>
                                        </p:tgtEl>
                                      </p:cBhvr>
                                    </p:cmd>
                                  </p:childTnLst>
                                </p:cTn>
                              </p:par>
                            </p:childTnLst>
                          </p:cTn>
                        </p:par>
                      </p:childTnLst>
                    </p:cTn>
                  </p:par>
                </p:childTnLst>
              </p:cTn>
              <p:nextCondLst>
                <p:cond evt="onClick" delay="0">
                  <p:tgtEl>
                    <p:spTgt spid="4"/>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Teaching Style</a:t>
            </a:r>
            <a:endParaRPr lang="en-US" b="1" dirty="0"/>
          </a:p>
        </p:txBody>
      </p:sp>
      <p:sp>
        <p:nvSpPr>
          <p:cNvPr id="3" name="Content Placeholder 2"/>
          <p:cNvSpPr>
            <a:spLocks noGrp="1"/>
          </p:cNvSpPr>
          <p:nvPr>
            <p:ph sz="quarter" idx="1"/>
          </p:nvPr>
        </p:nvSpPr>
        <p:spPr/>
        <p:txBody>
          <a:bodyPr/>
          <a:lstStyle/>
          <a:p>
            <a:r>
              <a:rPr lang="en-US" dirty="0" smtClean="0"/>
              <a:t>Verbal, visual and tactile; </a:t>
            </a:r>
          </a:p>
          <a:p>
            <a:r>
              <a:rPr lang="en-US" dirty="0" smtClean="0"/>
              <a:t>Pair up players to work together</a:t>
            </a:r>
          </a:p>
          <a:p>
            <a:r>
              <a:rPr lang="en-US" dirty="0" smtClean="0"/>
              <a:t>Concise Instructions</a:t>
            </a:r>
          </a:p>
          <a:p>
            <a:r>
              <a:rPr lang="en-US" dirty="0" smtClean="0"/>
              <a:t>Step by step instructions</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522213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What’s your learning style?</a:t>
            </a:r>
            <a:endParaRPr lang="en-US" b="1" dirty="0"/>
          </a:p>
        </p:txBody>
      </p:sp>
      <p:sp>
        <p:nvSpPr>
          <p:cNvPr id="3" name="Content Placeholder 2"/>
          <p:cNvSpPr>
            <a:spLocks noGrp="1"/>
          </p:cNvSpPr>
          <p:nvPr>
            <p:ph sz="quarter" idx="1"/>
          </p:nvPr>
        </p:nvSpPr>
        <p:spPr/>
        <p:txBody>
          <a:bodyPr>
            <a:normAutofit/>
          </a:bodyPr>
          <a:lstStyle/>
          <a:p>
            <a:r>
              <a:rPr lang="en-US" b="0" i="0" dirty="0" smtClean="0">
                <a:solidFill>
                  <a:srgbClr val="333333"/>
                </a:solidFill>
                <a:effectLst/>
                <a:latin typeface="Helvetica"/>
              </a:rPr>
              <a:t>V -- Visual Learners  =  learn  best via images, maps, graphs, etc.</a:t>
            </a:r>
          </a:p>
          <a:p>
            <a:r>
              <a:rPr lang="en-US" b="0" i="0" dirty="0" smtClean="0">
                <a:solidFill>
                  <a:srgbClr val="333333"/>
                </a:solidFill>
                <a:effectLst/>
                <a:latin typeface="Helvetica"/>
              </a:rPr>
              <a:t>A -- Auditory Learners  =  learn predominately via listening and talking</a:t>
            </a:r>
          </a:p>
          <a:p>
            <a:r>
              <a:rPr lang="en-US" b="0" i="0" dirty="0" smtClean="0">
                <a:solidFill>
                  <a:srgbClr val="333333"/>
                </a:solidFill>
                <a:effectLst/>
                <a:latin typeface="Helvetica"/>
              </a:rPr>
              <a:t>R -- Reading and Writing Learners  =  learn via reading and note taking</a:t>
            </a:r>
          </a:p>
          <a:p>
            <a:r>
              <a:rPr lang="en-US" b="0" i="0" dirty="0" smtClean="0">
                <a:solidFill>
                  <a:srgbClr val="333333"/>
                </a:solidFill>
                <a:effectLst/>
                <a:latin typeface="Helvetica"/>
              </a:rPr>
              <a:t>K -- Kinesthetic Learners  =  learn by activity and trying things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64024" y="4876800"/>
            <a:ext cx="406400" cy="406400"/>
          </a:xfrm>
          <a:prstGeom prst="rect">
            <a:avLst/>
          </a:prstGeom>
        </p:spPr>
      </p:pic>
    </p:spTree>
    <p:extLst>
      <p:ext uri="{BB962C8B-B14F-4D97-AF65-F5344CB8AC3E}">
        <p14:creationId xmlns:p14="http://schemas.microsoft.com/office/powerpoint/2010/main" val="146579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47047" fill="hold"/>
                                        <p:tgtEl>
                                          <p:spTgt spid="4"/>
                                        </p:tgtEl>
                                      </p:cBhvr>
                                    </p:cmd>
                                  </p:childTnLst>
                                </p:cTn>
                              </p:par>
                            </p:childTnLst>
                          </p:cTn>
                        </p:par>
                      </p:childTnLst>
                    </p:cTn>
                  </p:par>
                </p:childTnLst>
              </p:cTn>
              <p:nextCondLst>
                <p:cond evt="onClick" delay="0">
                  <p:tgtEl>
                    <p:spTgt spid="4"/>
                  </p:tgtEl>
                </p:cond>
              </p:nextCondLst>
            </p:seq>
            <p:audio>
              <p:cMediaNode vol="80000">
                <p:cTn id="3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439</TotalTime>
  <Words>1275</Words>
  <Application>Microsoft Office PowerPoint</Application>
  <PresentationFormat>On-screen Show (4:3)</PresentationFormat>
  <Paragraphs>143</Paragraphs>
  <Slides>25</Slides>
  <Notes>14</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Aharoni</vt:lpstr>
      <vt:lpstr>Calibri</vt:lpstr>
      <vt:lpstr>Franklin Gothic Book</vt:lpstr>
      <vt:lpstr>Helvetica</vt:lpstr>
      <vt:lpstr>Perpetua</vt:lpstr>
      <vt:lpstr>Wingdings 2</vt:lpstr>
      <vt:lpstr>Equity</vt:lpstr>
      <vt:lpstr>Strategies for Making Camp A Positive Experience for All!</vt:lpstr>
      <vt:lpstr>Objectives</vt:lpstr>
      <vt:lpstr>Welcome!</vt:lpstr>
      <vt:lpstr>“It’s not about adding people in after the fact. It’s about planning for differences up front.”</vt:lpstr>
      <vt:lpstr>   Why might camp be even more important for campers with disabilities?</vt:lpstr>
      <vt:lpstr>Creating an Inclusive Experience from Day one!</vt:lpstr>
      <vt:lpstr>TREE Modifications</vt:lpstr>
      <vt:lpstr>Teaching Style</vt:lpstr>
      <vt:lpstr>What’s your learning style?</vt:lpstr>
      <vt:lpstr>Rules</vt:lpstr>
      <vt:lpstr>Equipment</vt:lpstr>
      <vt:lpstr>Environment</vt:lpstr>
      <vt:lpstr>Principle for Adapting Activities</vt:lpstr>
      <vt:lpstr>Creating A Good Experience for ALL Campers!</vt:lpstr>
      <vt:lpstr>Arts &amp; Crafts</vt:lpstr>
      <vt:lpstr>Active Games</vt:lpstr>
      <vt:lpstr>General Considerations</vt:lpstr>
      <vt:lpstr>Behaviors</vt:lpstr>
      <vt:lpstr>Difficulty with Changes in Routine</vt:lpstr>
      <vt:lpstr>Intense Interests/Focused on One Thing</vt:lpstr>
      <vt:lpstr>Trouble Initiating and Maintaining Conversations or Engaging in Activity</vt:lpstr>
      <vt:lpstr>You are Having Trouble Understanding Your Camper</vt:lpstr>
      <vt:lpstr>Difficulty with Verbal Directions</vt:lpstr>
      <vt:lpstr>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Adaptations, Modifications, &amp; Programming Strategies</dc:title>
  <dc:creator>User</dc:creator>
  <cp:lastModifiedBy>Archambault, Mary Jo</cp:lastModifiedBy>
  <cp:revision>33</cp:revision>
  <dcterms:created xsi:type="dcterms:W3CDTF">2018-05-31T22:30:22Z</dcterms:created>
  <dcterms:modified xsi:type="dcterms:W3CDTF">2020-04-27T21:13:11Z</dcterms:modified>
</cp:coreProperties>
</file>